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3"/>
    <p:sldId id="1017" r:id="rId4"/>
    <p:sldId id="1018" r:id="rId5"/>
    <p:sldId id="1020" r:id="rId6"/>
    <p:sldId id="1037" r:id="rId7"/>
    <p:sldId id="1021" r:id="rId8"/>
    <p:sldId id="1022" r:id="rId9"/>
    <p:sldId id="1024" r:id="rId10"/>
    <p:sldId id="1041" r:id="rId11"/>
    <p:sldId id="1043" r:id="rId12"/>
    <p:sldId id="1042" r:id="rId13"/>
    <p:sldId id="1038" r:id="rId14"/>
    <p:sldId id="1039" r:id="rId15"/>
    <p:sldId id="1044" r:id="rId16"/>
    <p:sldId id="1045" r:id="rId17"/>
    <p:sldId id="1040" r:id="rId18"/>
    <p:sldId id="1046" r:id="rId19"/>
    <p:sldId id="1051" r:id="rId20"/>
    <p:sldId id="1052" r:id="rId21"/>
    <p:sldId id="1053" r:id="rId22"/>
    <p:sldId id="1054" r:id="rId2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6.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7.png"/><Relationship Id="rId1" Type="http://schemas.openxmlformats.org/officeDocument/2006/relationships/image" Target="../media/image36.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15.png"/><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机械振动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4</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单</a:t>
            </a:r>
            <a:r>
              <a:rPr lang="zh-CN" altLang="en-US" sz="4800" b="0">
                <a:solidFill>
                  <a:srgbClr val="000000"/>
                </a:solidFill>
                <a:latin typeface="+mn-lt"/>
                <a:ea typeface="微软雅黑" panose="020B0503020204020204" pitchFamily="34" charset="-122"/>
                <a:cs typeface="微软雅黑" panose="020B0503020204020204" pitchFamily="34" charset="-122"/>
              </a:rPr>
              <a:t>　摆</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已知做简谐运动的物体，所受的回复力与其偏离平衡位置的位移存在正比例关系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求小球做简谐运动时回复力与偏离平衡位置位移的比例系数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是多少？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空气阻力可忽略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当偏离角度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可认为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且可认为小球偏离平衡位置的位移与小球到圆弧圆心的连线垂直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ld550.jpg" descr="id:2147491989;FounderCES"/>
          <p:cNvPicPr/>
          <p:nvPr/>
        </p:nvPicPr>
        <p:blipFill>
          <a:blip r:embed="rId1"/>
          <a:stretch>
            <a:fillRect/>
          </a:stretch>
        </p:blipFill>
        <p:spPr>
          <a:xfrm>
            <a:off x="3693000" y="3212976"/>
            <a:ext cx="4821555" cy="955040"/>
          </a:xfrm>
          <a:prstGeom prst="rect">
            <a:avLst/>
          </a:prstGeom>
        </p:spPr>
      </p:pic>
      <p:pic>
        <p:nvPicPr>
          <p:cNvPr id="5" name="24答案.eps" descr="id:2147491701;FounderCES"/>
          <p:cNvPicPr/>
          <p:nvPr/>
        </p:nvPicPr>
        <p:blipFill>
          <a:blip r:embed="rId2"/>
          <a:stretch>
            <a:fillRect/>
          </a:stretch>
        </p:blipFill>
        <p:spPr>
          <a:xfrm>
            <a:off x="392755" y="3201288"/>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414686" y="2924944"/>
                <a:ext cx="854721" cy="828625"/>
              </a:xfrm>
              <a:prstGeom prst="rect">
                <a:avLst/>
              </a:prstGeom>
            </p:spPr>
            <p:txBody>
              <a:bodyPr wrap="none">
                <a:spAutoFit/>
              </a:bodyPr>
              <a:lstStyle/>
              <a:p>
                <a:pPr algn="just">
                  <a:lnSpc>
                    <a:spcPct val="150000"/>
                  </a:lnSpc>
                  <a:spcAft>
                    <a:spcPts val="0"/>
                  </a:spcAft>
                  <a:tabLst>
                    <a:tab pos="6301105" algn="l"/>
                  </a:tabLs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𝒎𝒈</m:t>
                        </m:r>
                      </m:num>
                      <m:den>
                        <m:r>
                          <a:rPr lang="en-US" altLang="zh-CN" sz="2400" i="1">
                            <a:solidFill>
                              <a:srgbClr val="000000"/>
                            </a:solidFill>
                            <a:latin typeface="Cambria Math" panose="02040503050406030204" pitchFamily="18" charset="0"/>
                            <a:cs typeface="Times New Roman" panose="02020603050405020304" pitchFamily="18" charset="0"/>
                          </a:rPr>
                          <m:t>𝑹</m:t>
                        </m:r>
                      </m:den>
                    </m:f>
                  </m:oMath>
                </a14:m>
                <a:r>
                  <a:rPr lang="zh-CN" altLang="zh-CN" sz="2400">
                    <a:solidFill>
                      <a:srgbClr val="000000"/>
                    </a:solidFill>
                    <a:cs typeface="Times New Roman" panose="02020603050405020304" pitchFamily="18" charset="0"/>
                  </a:rPr>
                  <a:t>　</a:t>
                </a:r>
                <a:endParaRPr lang="zh-CN" altLang="zh-CN" sz="120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414686" y="2924944"/>
                <a:ext cx="854721" cy="828625"/>
              </a:xfrm>
              <a:prstGeom prst="rect">
                <a:avLst/>
              </a:prstGeom>
              <a:blipFill rotWithShape="1">
                <a:blip r:embed="rId3"/>
                <a:stretch>
                  <a:fillRect l="-63" t="-16" r="65" b="10"/>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64704"/>
                <a:ext cx="11485848" cy="3409203"/>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如答图所示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重力沿切线方向的分力提供回复力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表示小球偏离平衡位置的位移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回复力与小球偏离平衡位置的位移存在正比例关系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所以小球做简谐运动时回复力与偏离平衡位置位移的比例系数为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64704"/>
                <a:ext cx="11485848" cy="3409203"/>
              </a:xfrm>
              <a:blipFill rotWithShape="1">
                <a:blip r:embed="rId2"/>
                <a:stretch>
                  <a:fillRect l="-2" t="-5" r="1" b="2"/>
                </a:stretch>
              </a:blipFill>
            </p:spPr>
            <p:txBody>
              <a:bodyPr/>
              <a:lstStyle/>
              <a:p>
                <a:r>
                  <a:rPr lang="zh-CN" altLang="en-US">
                    <a:noFill/>
                  </a:rPr>
                  <a:t> </a:t>
                </a:r>
              </a:p>
            </p:txBody>
          </p:sp>
        </mc:Fallback>
      </mc:AlternateContent>
      <p:pic>
        <p:nvPicPr>
          <p:cNvPr id="5" name="wld551.jpg" descr="id:2147492003;FounderCES"/>
          <p:cNvPicPr/>
          <p:nvPr/>
        </p:nvPicPr>
        <p:blipFill>
          <a:blip r:embed="rId3">
            <a:clrChange>
              <a:clrFrom>
                <a:srgbClr val="FFFFFE"/>
              </a:clrFrom>
              <a:clrTo>
                <a:srgbClr val="FFFFFE">
                  <a:alpha val="0"/>
                </a:srgbClr>
              </a:clrTo>
            </a:clrChange>
          </a:blip>
          <a:stretch>
            <a:fillRect/>
          </a:stretch>
        </p:blipFill>
        <p:spPr>
          <a:xfrm>
            <a:off x="8399462" y="3356992"/>
            <a:ext cx="2160240" cy="3096344"/>
          </a:xfrm>
          <a:prstGeom prst="rect">
            <a:avLst/>
          </a:prstGeom>
        </p:spPr>
      </p:pic>
      <p:pic>
        <p:nvPicPr>
          <p:cNvPr id="7" name="wld550.jpg" descr="id:2147491989;FounderCES"/>
          <p:cNvPicPr/>
          <p:nvPr/>
        </p:nvPicPr>
        <p:blipFill>
          <a:blip r:embed="rId4"/>
          <a:stretch>
            <a:fillRect/>
          </a:stretch>
        </p:blipFill>
        <p:spPr>
          <a:xfrm>
            <a:off x="2074883" y="5013176"/>
            <a:ext cx="4821555" cy="95504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989682"/>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单摆周期公式</a:t>
                </a:r>
                <a:r>
                  <a:rPr lang="en-US" altLang="zh-CN" b="1" i="1" dirty="0">
                    <a:solidFill>
                      <a:srgbClr val="00A45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A451"/>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A451"/>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A45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A451"/>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A451"/>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中</a:t>
                </a:r>
                <a:r>
                  <a:rPr lang="en-US" altLang="zh-CN" b="1" i="1" dirty="0">
                    <a:solidFill>
                      <a:srgbClr val="00A45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i="1" dirty="0">
                    <a:solidFill>
                      <a:srgbClr val="00A45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摆长与等效摆长</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摆长</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因为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实际的单摆摆球不可能是质点，所以摆长是指从悬点到摆动物体重心的长度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对于不规则的摆动物体或复合物体，摆长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是指摆动圆弧的圆心到摆动物体重心的距离，而不一定为摆线的长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989682"/>
              </a:xfrm>
              <a:blipFill rotWithShape="1">
                <a:blip r:embed="rId1"/>
                <a:stretch>
                  <a:fillRect l="-2" t="-16" r="1" b="15"/>
                </a:stretch>
              </a:blipFill>
            </p:spPr>
            <p:txBody>
              <a:bodyPr/>
              <a:lstStyle/>
              <a:p>
                <a:r>
                  <a:rPr lang="zh-CN" altLang="en-US">
                    <a:noFill/>
                  </a:rPr>
                  <a:t> </a:t>
                </a:r>
              </a:p>
            </p:txBody>
          </p:sp>
        </mc:Fallback>
      </mc:AlternateContent>
      <p:pic>
        <p:nvPicPr>
          <p:cNvPr id="4" name="要点2.eps" descr="id:2147492017;FounderCES"/>
          <p:cNvPicPr/>
          <p:nvPr/>
        </p:nvPicPr>
        <p:blipFill>
          <a:blip r:embed="rId2"/>
          <a:stretch>
            <a:fillRect/>
          </a:stretch>
        </p:blipFill>
        <p:spPr>
          <a:xfrm>
            <a:off x="377434" y="1268760"/>
            <a:ext cx="1031240" cy="36195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872105"/>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等效摆长</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中甲、乙在垂直纸面方向摆起来的效果是相同的，所以甲摆的等效摆长为</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中，乙在垂直纸面方向摆动时，与甲摆等效；乙在纸面内小角度摆动时，与丙摆等效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872105"/>
              </a:xfrm>
              <a:blipFill rotWithShape="1">
                <a:blip r:embed="rId1"/>
                <a:stretch>
                  <a:fillRect l="-2" t="-22" r="1" b="22"/>
                </a:stretch>
              </a:blipFill>
            </p:spPr>
            <p:txBody>
              <a:bodyPr/>
              <a:lstStyle/>
              <a:p>
                <a:r>
                  <a:rPr lang="zh-CN" altLang="en-US">
                    <a:noFill/>
                  </a:rPr>
                  <a:t> </a:t>
                </a:r>
              </a:p>
            </p:txBody>
          </p:sp>
        </mc:Fallback>
      </mc:AlternateContent>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494806" y="3429000"/>
            <a:ext cx="6745432" cy="2667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033203"/>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由单摆所在的空间位置决定</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随地球表面位置、高度的变化而变化，在不同星球上也不相同，因此应求出单摆所在处的等效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代入公式，即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不一定等于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由单摆系统的运动状态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a:t>
                </a:r>
                <a:endParaRPr lang="zh-CN" altLang="en-US" dirty="0"/>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033203"/>
              </a:xfrm>
              <a:blipFill rotWithShape="1">
                <a:blip r:embed="rId1"/>
                <a:stretch>
                  <a:fillRect l="-2" t="-21" r="1" b="14"/>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262558" y="798944"/>
          <a:ext cx="11593288" cy="5726400"/>
        </p:xfrm>
        <a:graphic>
          <a:graphicData uri="http://schemas.openxmlformats.org/drawingml/2006/table">
            <a:tbl>
              <a:tblPr firstRow="1" firstCol="1" bandRow="1"/>
              <a:tblGrid>
                <a:gridCol w="3888432"/>
                <a:gridCol w="3240360"/>
                <a:gridCol w="4464496"/>
              </a:tblGrid>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等效摆及条件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11600">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当单摆在平衡位置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停摆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摆线的拉力与摆球质量之比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12168">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0">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endParaRPr lang="zh-CN" sz="1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pic>
        <p:nvPicPr>
          <p:cNvPr id="4" name="图片 3"/>
          <p:cNvPicPr>
            <a:picLocks noChangeAspect="1"/>
          </p:cNvPicPr>
          <p:nvPr/>
        </p:nvPicPr>
        <p:blipFill>
          <a:blip r:embed="rId1"/>
          <a:stretch>
            <a:fillRect/>
          </a:stretch>
        </p:blipFill>
        <p:spPr>
          <a:xfrm>
            <a:off x="1584791" y="1487846"/>
            <a:ext cx="1383256" cy="1393032"/>
          </a:xfrm>
          <a:prstGeom prst="rect">
            <a:avLst/>
          </a:prstGeom>
        </p:spPr>
      </p:pic>
      <p:pic>
        <p:nvPicPr>
          <p:cNvPr id="5" name="图片 4"/>
          <p:cNvPicPr>
            <a:picLocks noChangeAspect="1"/>
          </p:cNvPicPr>
          <p:nvPr/>
        </p:nvPicPr>
        <p:blipFill>
          <a:blip r:embed="rId2"/>
          <a:stretch>
            <a:fillRect/>
          </a:stretch>
        </p:blipFill>
        <p:spPr>
          <a:xfrm>
            <a:off x="1466163" y="3087955"/>
            <a:ext cx="1620512" cy="1703311"/>
          </a:xfrm>
          <a:prstGeom prst="rect">
            <a:avLst/>
          </a:prstGeom>
        </p:spPr>
      </p:pic>
      <p:pic>
        <p:nvPicPr>
          <p:cNvPr id="6" name="图片 5"/>
          <p:cNvPicPr>
            <a:picLocks noChangeAspect="1"/>
          </p:cNvPicPr>
          <p:nvPr/>
        </p:nvPicPr>
        <p:blipFill>
          <a:blip r:embed="rId3"/>
          <a:stretch>
            <a:fillRect/>
          </a:stretch>
        </p:blipFill>
        <p:spPr>
          <a:xfrm>
            <a:off x="1126654" y="4968426"/>
            <a:ext cx="2075319" cy="1515829"/>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由单摆所处的物理环境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82424" y="1340768"/>
              <a:ext cx="11464278" cy="5212080"/>
            </p:xfrm>
            <a:graphic>
              <a:graphicData uri="http://schemas.openxmlformats.org/drawingml/2006/table">
                <a:tbl>
                  <a:tblPr firstRow="1" firstCol="1" bandRow="1"/>
                  <a:tblGrid>
                    <a:gridCol w="4237197"/>
                    <a:gridCol w="2297441"/>
                    <a:gridCol w="4929640"/>
                  </a:tblGrid>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等效摆及条件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𝒎𝒈</m:t>
                                  </m:r>
                                  <m:r>
                                    <a:rPr lang="zh-CN" alt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𝒒𝑬</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1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当摆球受到的除重力、拉力以外的其他力的大小不变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方向沿竖直方向时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采用等效法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将重力和恒力的合力等效为重力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𝒎𝒈</m:t>
                                  </m:r>
                                  <m:r>
                                    <a:rPr lang="zh-CN" alt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𝒒𝑬</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12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mc:Choice>
        <mc:Fallback xmlns="">
          <p:graphicFrame>
            <p:nvGraphicFramePr>
              <p:cNvPr id="2" name="表格 1"/>
              <p:cNvGraphicFramePr>
                <a:graphicFrameLocks noGrp="1"/>
              </p:cNvGraphicFramePr>
              <p:nvPr/>
            </p:nvGraphicFramePr>
            <p:xfrm>
              <a:off x="382424" y="1340768"/>
              <a:ext cx="11464278" cy="5212080"/>
            </p:xfrm>
            <a:graphic>
              <a:graphicData uri="http://schemas.openxmlformats.org/drawingml/2006/table">
                <a:tbl>
                  <a:tblPr firstRow="1" firstCol="1" bandRow="1"/>
                  <a:tblGrid>
                    <a:gridCol w="4237197"/>
                    <a:gridCol w="2297441"/>
                    <a:gridCol w="4929640"/>
                  </a:tblGrid>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等效摆及条件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194560">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rowSpan="2">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当摆球受到的除重力、拉力以外的其他力的大小不变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方向沿竖直方向时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采用等效法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将重力和恒力的合力等效为重力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468880">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vMerge="1">
                      <a:tcPr/>
                    </a:tc>
                  </a:tr>
                </a:tbl>
              </a:graphicData>
            </a:graphic>
          </p:graphicFrame>
        </mc:Fallback>
      </mc:AlternateContent>
      <p:pic>
        <p:nvPicPr>
          <p:cNvPr id="2050" name="wld55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4726" y="1988840"/>
            <a:ext cx="1491407" cy="1770175"/>
          </a:xfrm>
          <a:prstGeom prst="rect">
            <a:avLst/>
          </a:prstGeom>
          <a:noFill/>
          <a:extLst>
            <a:ext uri="{909E8E84-426E-40DD-AFC4-6F175D3DCCD1}">
              <a14:hiddenFill xmlns:a14="http://schemas.microsoft.com/office/drawing/2010/main">
                <a:solidFill>
                  <a:srgbClr val="FFFFFF"/>
                </a:solidFill>
              </a14:hiddenFill>
            </a:ext>
          </a:extLst>
        </p:spPr>
      </p:pic>
      <p:pic>
        <p:nvPicPr>
          <p:cNvPr id="2049" name="wld55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1568" y="4417669"/>
            <a:ext cx="1647825" cy="19526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80577" y="757808"/>
          <a:ext cx="11475269" cy="5486400"/>
        </p:xfrm>
        <a:graphic>
          <a:graphicData uri="http://schemas.openxmlformats.org/drawingml/2006/table">
            <a:tbl>
              <a:tblPr firstRow="1" firstCol="1" bandRow="1"/>
              <a:tblGrid>
                <a:gridCol w="4241259"/>
                <a:gridCol w="2299644"/>
                <a:gridCol w="4934366"/>
              </a:tblGrid>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等效摆及条件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当摆球受到的除重力、拉力以外的其他力的大小不变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且方向总是与速度方向垂直时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等效重力加速度仍为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110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pic>
        <p:nvPicPr>
          <p:cNvPr id="3074" name="wld559.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27943" y="1556792"/>
            <a:ext cx="1656184" cy="1956010"/>
          </a:xfrm>
          <a:prstGeom prst="rect">
            <a:avLst/>
          </a:prstGeom>
          <a:noFill/>
          <a:extLst>
            <a:ext uri="{909E8E84-426E-40DD-AFC4-6F175D3DCCD1}">
              <a14:hiddenFill xmlns:a14="http://schemas.microsoft.com/office/drawing/2010/main">
                <a:solidFill>
                  <a:srgbClr val="FFFFFF"/>
                </a:solidFill>
              </a14:hiddenFill>
            </a:ext>
          </a:extLst>
        </p:spPr>
      </p:pic>
      <p:pic>
        <p:nvPicPr>
          <p:cNvPr id="3073" name="wld5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7943" y="3933056"/>
            <a:ext cx="1656184" cy="20882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4704"/>
                <a:ext cx="11485848" cy="3282950"/>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等效</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重力加速度的求解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等效重力加速度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等效重力加速度在数值上等于摆球的视重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摆球在平衡位置相对悬点保持静止时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始终沿着摆线方向指向摆动圆弧圆心的力的合力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与摆球的质量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求解</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的基本步骤如下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分析摆球在平衡位置相对悬点保持静止时的受力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计算摆球的视重</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求解等效重力加速度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64704"/>
                <a:ext cx="11485848" cy="3282950"/>
              </a:xfrm>
              <a:blipFill rotWithShape="1">
                <a:blip r:embed="rId1"/>
                <a:stretch>
                  <a:fillRect l="-2" t="-5" r="1" b="5"/>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402382" y="793745"/>
            <a:ext cx="1844833" cy="47313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06574" y="5217512"/>
            <a:ext cx="840740" cy="2997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4316118"/>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图所示，在倾角为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的斜面顶端固定一摆长为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的单摆，单摆在斜面上做小角度摆动，摆球经过平衡位置时的速度为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，则以下判断正确的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单摆在斜面上摆动的周期为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摆球经过平衡位置时受到的回复力大小为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den>
                    </m:f>
                  </m:oMath>
                </a14:m>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若小球带正电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并加一沿斜面向下的匀强电场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则单摆的振动周期将减小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若小球带正电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并加一沿斜面向下的匀强电场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则单摆的振动周期将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4704"/>
                <a:ext cx="11485848" cy="4316118"/>
              </a:xfrm>
              <a:blipFill rotWithShape="1">
                <a:blip r:embed="rId3"/>
                <a:stretch>
                  <a:fillRect l="-2" t="-4" r="1" b="4"/>
                </a:stretch>
              </a:blipFill>
            </p:spPr>
            <p:txBody>
              <a:bodyPr/>
              <a:lstStyle/>
              <a:p>
                <a:r>
                  <a:rPr lang="zh-CN" altLang="en-US">
                    <a:noFill/>
                  </a:rPr>
                  <a:t> </a:t>
                </a:r>
              </a:p>
            </p:txBody>
          </p:sp>
        </mc:Fallback>
      </mc:AlternateContent>
      <p:sp>
        <p:nvSpPr>
          <p:cNvPr id="2" name="矩形 1"/>
          <p:cNvSpPr/>
          <p:nvPr/>
        </p:nvSpPr>
        <p:spPr>
          <a:xfrm>
            <a:off x="1414686" y="5136539"/>
            <a:ext cx="407484" cy="461665"/>
          </a:xfrm>
          <a:prstGeom prst="rect">
            <a:avLst/>
          </a:prstGeom>
        </p:spPr>
        <p:txBody>
          <a:bodyPr wrap="none">
            <a:spAutoFit/>
          </a:bodyPr>
          <a:lstStyle/>
          <a:p>
            <a:r>
              <a:rPr lang="en-US" altLang="zh-CN" sz="2400">
                <a:solidFill>
                  <a:srgbClr val="000000"/>
                </a:solidFill>
              </a:rPr>
              <a:t>C</a:t>
            </a:r>
            <a:endParaRPr lang="zh-CN" altLang="en-US"/>
          </a:p>
        </p:txBody>
      </p:sp>
      <p:pic>
        <p:nvPicPr>
          <p:cNvPr id="6" name="hjccbb1.jpg" descr="id:2147492068;FounderCES"/>
          <p:cNvPicPr/>
          <p:nvPr/>
        </p:nvPicPr>
        <p:blipFill>
          <a:blip r:embed="rId4">
            <a:clrChange>
              <a:clrFrom>
                <a:srgbClr val="FFFFFE"/>
              </a:clrFrom>
              <a:clrTo>
                <a:srgbClr val="FFFFFE">
                  <a:alpha val="0"/>
                </a:srgbClr>
              </a:clrTo>
            </a:clrChange>
          </a:blip>
          <a:stretch>
            <a:fillRect/>
          </a:stretch>
        </p:blipFill>
        <p:spPr>
          <a:xfrm>
            <a:off x="8922657" y="1871464"/>
            <a:ext cx="2717165" cy="2133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484784"/>
            <a:ext cx="11485848" cy="2792239"/>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单摆</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、单摆的回复力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悬挂着小球，如果细线的长度不可改变，细线的质量与小球相比可以忽略，球的直径与细线长度相比可以忽略，这样的装置就叫作单摆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单摆是实际摆的理想化模型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
        <p:nvSpPr>
          <p:cNvPr id="7" name="内容占位符 1"/>
          <p:cNvSpPr txBox="1"/>
          <p:nvPr/>
        </p:nvSpPr>
        <p:spPr bwMode="auto">
          <a:xfrm>
            <a:off x="360854" y="4386986"/>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理想单摆实际并不存在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若摆线很细、弹性很小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小球的密度较大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且体积小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则可将这样的单摆视为理想单摆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关键提醒.eps" descr="id:2147491926;FounderCES"/>
          <p:cNvPicPr/>
          <p:nvPr/>
        </p:nvPicPr>
        <p:blipFill>
          <a:blip r:embed="rId3"/>
          <a:stretch>
            <a:fillRect/>
          </a:stretch>
        </p:blipFill>
        <p:spPr>
          <a:xfrm>
            <a:off x="478582" y="4572907"/>
            <a:ext cx="1612900" cy="318135"/>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10660"/>
                <a:ext cx="11485848" cy="4806572"/>
              </a:xfrm>
            </p:spPr>
            <p:txBody>
              <a:bodyPr/>
              <a:lstStyle/>
              <a:p>
                <a:pPr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在平衡位置时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等效重力加速度为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所以单摆在斜面上摆动的周期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回复力大小与偏离平衡位置的位移大小成正比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故摆球经过平衡位置时受到的回复力大小为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若小球带正电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并加一沿斜面向下的匀强电场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单摆在平衡位置时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等效重力加速度为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所以单摆在斜面上摆动的周期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则单摆的振动周期减小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10660"/>
                <a:ext cx="11485848" cy="4806572"/>
              </a:xfrm>
              <a:blipFill rotWithShape="1">
                <a:blip r:embed="rId2"/>
                <a:stretch>
                  <a:fillRect l="-2" t="-2" r="1" b="-666"/>
                </a:stretch>
              </a:blipFill>
            </p:spPr>
            <p:txBody>
              <a:bodyPr/>
              <a:lstStyle/>
              <a:p>
                <a:r>
                  <a:rPr lang="zh-CN" altLang="en-US">
                    <a:noFill/>
                  </a:rPr>
                  <a:t> </a:t>
                </a:r>
              </a:p>
            </p:txBody>
          </p:sp>
        </mc:Fallback>
      </mc:AlternateContent>
      <p:pic>
        <p:nvPicPr>
          <p:cNvPr id="6" name="hjccbb1.jpg" descr="id:2147492068;FounderCES"/>
          <p:cNvPicPr/>
          <p:nvPr/>
        </p:nvPicPr>
        <p:blipFill>
          <a:blip r:embed="rId3"/>
          <a:stretch>
            <a:fillRect/>
          </a:stretch>
        </p:blipFill>
        <p:spPr>
          <a:xfrm>
            <a:off x="7751390" y="4941168"/>
            <a:ext cx="2044065" cy="160528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4704"/>
                <a:ext cx="11485848" cy="4141198"/>
              </a:xfrm>
              <a:solidFill>
                <a:srgbClr val="E3F2E7"/>
              </a:solidFill>
            </p:spPr>
            <p:txBody>
              <a:bodyPr/>
              <a:lstStyle/>
              <a:p>
                <a:pPr hangingPunct="0">
                  <a:spcAft>
                    <a:spcPts val="0"/>
                  </a:spcAft>
                  <a:tabLst>
                    <a:tab pos="630110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单摆的回复力是重力在切线方向上的分力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或者说是摆球所受合外力在切线方向上的分力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摆球所受的合外力在摆线方向上的分力提供摆球做圆周运动的向心力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所以并不是合外力完全用来提供回复力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因此摆球经过平衡位置时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只是回复力为零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合外力不为零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此时合外力提供摆球做圆周运动的向心力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实际的单摆摆球不可能是质点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所以摆长应是从悬点到摆球球心的长度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𝑫</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为摆线长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为摆球直径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等效重力加速度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等于摆球相对悬点静止时悬线的拉力与摆球质量之比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64704"/>
                <a:ext cx="11485848" cy="4141198"/>
              </a:xfrm>
              <a:blipFill rotWithShape="1">
                <a:blip r:embed="rId1"/>
                <a:stretch>
                  <a:fillRect l="-2" t="-4" r="1" b="13"/>
                </a:stretch>
              </a:blipFill>
            </p:spPr>
            <p:txBody>
              <a:bodyPr/>
              <a:lstStyle/>
              <a:p>
                <a:r>
                  <a:rPr lang="zh-CN" altLang="en-US">
                    <a:noFill/>
                  </a:rPr>
                  <a:t> </a:t>
                </a:r>
              </a:p>
            </p:txBody>
          </p:sp>
        </mc:Fallback>
      </mc:AlternateContent>
      <p:pic>
        <p:nvPicPr>
          <p:cNvPr id="4" name="易错辨析.eps" descr="id:2147492089;FounderCES"/>
          <p:cNvPicPr/>
          <p:nvPr/>
        </p:nvPicPr>
        <p:blipFill>
          <a:blip r:embed="rId2"/>
          <a:stretch>
            <a:fillRect/>
          </a:stretch>
        </p:blipFill>
        <p:spPr>
          <a:xfrm>
            <a:off x="550590" y="908720"/>
            <a:ext cx="1642110" cy="33972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951190" y="2540804"/>
            <a:ext cx="1296144" cy="60016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047181"/>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单摆的回复力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回复力的提供：摆球的重力沿圆弧切线方向的分力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回复力的特点：在偏角很小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时，单摆所受的回复力与它偏离平衡位置的位移成正比，方向总指向平衡位置，即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单摆的运动规律：在偏角很小时，单摆做简谐运动，其振动图像遵循正弦函数规律</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047181"/>
              </a:xfrm>
              <a:blipFill rotWithShape="1">
                <a:blip r:embed="rId1"/>
                <a:stretch>
                  <a:fillRect l="-2" t="-21" r="1" b="15"/>
                </a:stretch>
              </a:blipFill>
            </p:spPr>
            <p:txBody>
              <a:bodyPr/>
              <a:lstStyle/>
              <a:p>
                <a:r>
                  <a:rPr lang="zh-CN" altLang="en-US">
                    <a:noFill/>
                  </a:rPr>
                  <a:t> </a:t>
                </a:r>
              </a:p>
            </p:txBody>
          </p:sp>
        </mc:Fallback>
      </mc:AlternateContent>
      <p:sp>
        <p:nvSpPr>
          <p:cNvPr id="4" name="内容占位符 1"/>
          <p:cNvSpPr txBox="1"/>
          <p:nvPr/>
        </p:nvSpPr>
        <p:spPr bwMode="auto">
          <a:xfrm>
            <a:off x="360854" y="3789040"/>
            <a:ext cx="11485848" cy="2238241"/>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110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回复力不是单摆所受的合外力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单摆的运动可看作是变速圆周运动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其重力可分解为沿悬线方向的分力和沿圆弧切线方向的分力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重力沿圆弧切线方向的分力是使摆球沿圆弧振动的回复力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110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单摆经过平衡位置时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回复力为零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但合外力不为零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拓展.eps" descr="id:2147491933;FounderCES"/>
          <p:cNvPicPr/>
          <p:nvPr/>
        </p:nvPicPr>
        <p:blipFill>
          <a:blip r:embed="rId2"/>
          <a:stretch>
            <a:fillRect/>
          </a:stretch>
        </p:blipFill>
        <p:spPr>
          <a:xfrm>
            <a:off x="550590" y="3933056"/>
            <a:ext cx="1191895" cy="33274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192" y="908720"/>
            <a:ext cx="1308841" cy="346592"/>
          </a:xfrm>
          <a:prstGeom prst="rect">
            <a:avLst/>
          </a:prstGeom>
        </p:spPr>
      </p:pic>
      <p:sp>
        <p:nvSpPr>
          <p:cNvPr id="4" name="内容占位符 3"/>
          <p:cNvSpPr>
            <a:spLocks noGrp="1"/>
          </p:cNvSpPr>
          <p:nvPr>
            <p:ph idx="1"/>
          </p:nvPr>
        </p:nvSpPr>
        <p:spPr>
          <a:xfrm>
            <a:off x="360854" y="764704"/>
            <a:ext cx="11485848" cy="4524315"/>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单摆</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的周期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探究影响单摆周期的因素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实验设计</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装置如图所示，在铁架台的横梁上固定两个单摆，按照以下几种情况，把它们拉起一定角度后同时释放，观察两摆的摆动周期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两单摆的摆球质量、摆长相同，振幅不同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偏角均小于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两单摆的摆长、振幅相同，摆球质量不同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两单摆的振幅、摆球质量相同，摆长不同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wld549.jpg" descr="id:2147491947;FounderCES"/>
          <p:cNvPicPr/>
          <p:nvPr/>
        </p:nvPicPr>
        <p:blipFill>
          <a:blip r:embed="rId2">
            <a:clrChange>
              <a:clrFrom>
                <a:srgbClr val="FFFFFE"/>
              </a:clrFrom>
              <a:clrTo>
                <a:srgbClr val="FFFFFE">
                  <a:alpha val="0"/>
                </a:srgbClr>
              </a:clrTo>
            </a:clrChange>
          </a:blip>
          <a:stretch>
            <a:fillRect/>
          </a:stretch>
        </p:blipFill>
        <p:spPr>
          <a:xfrm>
            <a:off x="8759502" y="3028090"/>
            <a:ext cx="2863850" cy="286004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实验方法：控制变量法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实验结论：单摆做简谐运动的周期与摆长有关，摆长越长，周期越大；单摆的周期与摆球质量和振幅无关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ld549.jpg" descr="id:2147491947;FounderCES"/>
          <p:cNvPicPr/>
          <p:nvPr/>
        </p:nvPicPr>
        <p:blipFill>
          <a:blip r:embed="rId1">
            <a:clrChange>
              <a:clrFrom>
                <a:srgbClr val="FFFFFE"/>
              </a:clrFrom>
              <a:clrTo>
                <a:srgbClr val="FFFFFE">
                  <a:alpha val="0"/>
                </a:srgbClr>
              </a:clrTo>
            </a:clrChange>
          </a:blip>
          <a:stretch>
            <a:fillRect/>
          </a:stretch>
        </p:blipFill>
        <p:spPr>
          <a:xfrm>
            <a:off x="3934966" y="2708920"/>
            <a:ext cx="2863850" cy="286004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016114" y="1172652"/>
            <a:ext cx="1368152" cy="646331"/>
          </a:xfrm>
          <a:prstGeom prst="rect">
            <a:avLst/>
          </a:prstGeom>
          <a:solidFill>
            <a:srgbClr val="FFFF00"/>
          </a:solidFill>
        </p:spPr>
        <p:txBody>
          <a:bodyPr wrap="square">
            <a:spAutoFit/>
          </a:bodyPr>
          <a:lstStyle/>
          <a:p>
            <a:endParaRPr lang="zh-CN" altLang="en-US" sz="36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77773"/>
                <a:ext cx="11485848" cy="1219693"/>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单摆的周期公式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2π</a:t>
                </a:r>
                <a14:m>
                  <m:oMath xmlns:m="http://schemas.openxmlformats.org/officeDocument/2006/math">
                    <m:rad>
                      <m:radPr>
                        <m:degHide m:val="on"/>
                        <m:ctrlPr>
                          <a:rPr lang="zh-CN" altLang="zh-CN" b="1" i="1">
                            <a:latin typeface="Cambria Math" panose="02040503050406030204" pitchFamily="18" charset="0"/>
                            <a:ea typeface="Cambria Math" panose="02040503050406030204" pitchFamily="18" charset="0"/>
                          </a:rPr>
                        </m:ctrlPr>
                      </m:radPr>
                      <m:deg/>
                      <m:e>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en-US" altLang="zh-CN" b="1">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77773"/>
                <a:ext cx="11485848" cy="1219693"/>
              </a:xfrm>
              <a:blipFill rotWithShape="1">
                <a:blip r:embed="rId1"/>
                <a:stretch>
                  <a:fillRect l="-2" t="-44" r="1" b="32"/>
                </a:stretch>
              </a:blipFill>
            </p:spPr>
            <p:txBody>
              <a:bodyPr/>
              <a:lstStyle/>
              <a:p>
                <a:r>
                  <a:rPr lang="zh-CN" altLang="en-US">
                    <a:noFill/>
                  </a:rPr>
                  <a:t> </a:t>
                </a:r>
              </a:p>
            </p:txBody>
          </p:sp>
        </mc:Fallback>
      </mc:AlternateContent>
      <p:sp>
        <p:nvSpPr>
          <p:cNvPr id="4" name="内容占位符 1"/>
          <p:cNvSpPr txBox="1"/>
          <p:nvPr/>
        </p:nvSpPr>
        <p:spPr bwMode="auto">
          <a:xfrm>
            <a:off x="360854" y="2060664"/>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110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周期为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的单摆叫作秒摆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秒摆的摆长约为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拓展.eps" descr="id:2147491954;FounderCES"/>
          <p:cNvPicPr/>
          <p:nvPr/>
        </p:nvPicPr>
        <p:blipFill>
          <a:blip r:embed="rId2"/>
          <a:stretch>
            <a:fillRect/>
          </a:stretch>
        </p:blipFill>
        <p:spPr>
          <a:xfrm>
            <a:off x="622598" y="2204680"/>
            <a:ext cx="1191895" cy="33274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p:sp>
        <p:nvSpPr>
          <p:cNvPr id="3" name="内容占位符 2"/>
          <p:cNvSpPr>
            <a:spLocks noGrp="1"/>
          </p:cNvSpPr>
          <p:nvPr>
            <p:ph idx="1"/>
          </p:nvPr>
        </p:nvSpPr>
        <p:spPr>
          <a:xfrm>
            <a:off x="360854" y="1475072"/>
            <a:ext cx="11485848" cy="1753235"/>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单摆</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模型中摆球的受力特征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单摆受力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如图所示，受细线拉力和重力作用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6" name="hjer237.jpg" descr="id:2147491975;FounderCES"/>
          <p:cNvPicPr/>
          <p:nvPr/>
        </p:nvPicPr>
        <p:blipFill>
          <a:blip r:embed="rId3"/>
          <a:stretch>
            <a:fillRect/>
          </a:stretch>
        </p:blipFill>
        <p:spPr>
          <a:xfrm>
            <a:off x="3862958" y="3228592"/>
            <a:ext cx="3225800" cy="325691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73733" y="4447445"/>
            <a:ext cx="850413" cy="496004"/>
          </a:xfrm>
          <a:prstGeom prst="rect">
            <a:avLst/>
          </a:prstGeom>
          <a:solidFill>
            <a:srgbClr val="FFFF00"/>
          </a:solidFill>
        </p:spPr>
        <p:txBody>
          <a:bodyPr wrap="square">
            <a:spAutoFit/>
          </a:bodyPr>
          <a:lstStyle/>
          <a:p>
            <a:endParaRPr lang="zh-CN" altLang="en-US" sz="330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894032"/>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向心力来源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细线拉力和重力沿径向的分力的合力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回复力来源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重力沿圆弧切线方向的分力</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提供了使摆球振动的回复力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回复力的特征</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在偏角很小时，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，又因为回复力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，所以单摆的回复力为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den>
                    </m:f>
                  </m:oMath>
                </a14:m>
                <a:r>
                  <a:rPr lang="en-US" altLang="zh-CN" b="1" i="1" dirty="0">
                    <a:solidFill>
                      <a:srgbClr val="000000"/>
                    </a:solidFill>
                    <a:latin typeface="Times New Roman" panose="02020603050405020304" pitchFamily="18" charset="0"/>
                    <a:ea typeface="宋体" panose="02010600030101010101" pitchFamily="2" charset="-122"/>
                  </a:rPr>
                  <a:t>x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式中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表示摆球偏离平衡位置的位移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表示单摆的摆长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负号表示回复力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，可知回复力符合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，单摆做简谐运动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894032"/>
              </a:xfrm>
              <a:blipFill rotWithShape="1">
                <a:blip r:embed="rId1"/>
                <a:stretch>
                  <a:fillRect l="-2" t="-13" r="1" b="2"/>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78582" y="3284984"/>
            <a:ext cx="840740" cy="299720"/>
          </a:xfrm>
          <a:prstGeom prst="rect">
            <a:avLst/>
          </a:prstGeom>
        </p:spPr>
      </p:pic>
      <p:sp>
        <p:nvSpPr>
          <p:cNvPr id="4" name="内容占位符 3"/>
          <p:cNvSpPr>
            <a:spLocks noGrp="1"/>
          </p:cNvSpPr>
          <p:nvPr>
            <p:ph idx="1"/>
          </p:nvPr>
        </p:nvSpPr>
        <p:spPr>
          <a:xfrm>
            <a:off x="360854" y="692696"/>
            <a:ext cx="11485848" cy="2308324"/>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光滑圆弧面上有一个质量为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小球，把它从最低点移开一小段距离，放手后，小球以最低点为平衡位置左右摆动，且可近似认为其运动为简谐运动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求小球做简谐运动的周期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wld550.jpg" descr="id:2147491989;FounderCES"/>
          <p:cNvPicPr/>
          <p:nvPr/>
        </p:nvPicPr>
        <p:blipFill>
          <a:blip r:embed="rId3"/>
          <a:stretch>
            <a:fillRect/>
          </a:stretch>
        </p:blipFill>
        <p:spPr>
          <a:xfrm>
            <a:off x="5375126" y="2403986"/>
            <a:ext cx="4821555" cy="95504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558702" y="3031837"/>
                <a:ext cx="1204304" cy="843885"/>
              </a:xfrm>
              <a:prstGeom prst="rect">
                <a:avLst/>
              </a:prstGeom>
            </p:spPr>
            <p:txBody>
              <a:bodyPr wrap="none">
                <a:spAutoFit/>
              </a:bodyPr>
              <a:lstStyle/>
              <a:p>
                <a:r>
                  <a:rPr lang="en-US" altLang="zh-CN" sz="2400">
                    <a:solidFill>
                      <a:srgbClr val="000000"/>
                    </a:solidFill>
                  </a:rPr>
                  <a:t>2π</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𝑹</m:t>
                            </m:r>
                          </m:num>
                          <m:den>
                            <m:r>
                              <a:rPr lang="en-US" altLang="zh-CN" sz="2400" i="1">
                                <a:solidFill>
                                  <a:srgbClr val="000000"/>
                                </a:solidFill>
                                <a:latin typeface="Cambria Math" panose="02040503050406030204" pitchFamily="18" charset="0"/>
                                <a:cs typeface="Times New Roman" panose="02020603050405020304" pitchFamily="18" charset="0"/>
                              </a:rPr>
                              <m:t>𝒈</m:t>
                            </m:r>
                          </m:den>
                        </m:f>
                      </m:e>
                    </m:rad>
                  </m:oMath>
                </a14:m>
                <a:r>
                  <a:rPr lang="zh-CN" altLang="zh-CN" sz="2400">
                    <a:solidFill>
                      <a:srgbClr val="000000"/>
                    </a:solidFill>
                    <a:cs typeface="Times New Roman" panose="02020603050405020304" pitchFamily="18" charset="0"/>
                  </a:rPr>
                  <a:t>　</a:t>
                </a:r>
                <a:endParaRPr lang="zh-CN" altLang="en-US"/>
              </a:p>
            </p:txBody>
          </p:sp>
        </mc:Choice>
        <mc:Fallback>
          <p:sp>
            <p:nvSpPr>
              <p:cNvPr id="2" name="矩形 1"/>
              <p:cNvSpPr>
                <a:spLocks noRot="1" noChangeAspect="1" noMove="1" noResize="1" noEditPoints="1" noAdjustHandles="1" noChangeArrowheads="1" noChangeShapeType="1" noTextEdit="1"/>
              </p:cNvSpPr>
              <p:nvPr/>
            </p:nvSpPr>
            <p:spPr>
              <a:xfrm>
                <a:off x="1558702" y="3031837"/>
                <a:ext cx="1204304" cy="843885"/>
              </a:xfrm>
              <a:prstGeom prst="rect">
                <a:avLst/>
              </a:prstGeom>
              <a:blipFill rotWithShape="1">
                <a:blip r:embed="rId4"/>
                <a:stretch>
                  <a:fillRect l="-34" t="-41" r="10" b="3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矩形 5"/>
              <p:cNvSpPr/>
              <p:nvPr/>
            </p:nvSpPr>
            <p:spPr>
              <a:xfrm>
                <a:off x="1414686" y="3717032"/>
                <a:ext cx="9140825" cy="1219693"/>
              </a:xfrm>
              <a:prstGeom prst="rect">
                <a:avLst/>
              </a:prstGeom>
            </p:spPr>
            <p:txBody>
              <a:bodyPr wrap="square">
                <a:spAutoFit/>
              </a:bodyPr>
              <a:lstStyle/>
              <a:p>
                <a:pPr algn="just">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小球做类单摆简谐运动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则周期为</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2π</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𝑹</m:t>
                            </m:r>
                          </m:num>
                          <m:den>
                            <m:r>
                              <a:rPr lang="en-US" altLang="zh-CN" sz="2400" i="1">
                                <a:solidFill>
                                  <a:srgbClr val="000000"/>
                                </a:solidFill>
                                <a:latin typeface="Cambria Math" panose="02040503050406030204" pitchFamily="18" charset="0"/>
                                <a:cs typeface="Times New Roman" panose="02020603050405020304" pitchFamily="18" charset="0"/>
                              </a:rPr>
                              <m:t>𝒈</m:t>
                            </m:r>
                          </m:den>
                        </m:f>
                      </m:e>
                    </m:rad>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414686" y="3717032"/>
                <a:ext cx="9140825" cy="1219693"/>
              </a:xfrm>
              <a:prstGeom prst="rect">
                <a:avLst/>
              </a:prstGeom>
              <a:blipFill rotWithShape="1">
                <a:blip r:embed="rId5"/>
                <a:stretch>
                  <a:fillRect l="-6" t="-31" r="6" b="19"/>
                </a:stretch>
              </a:blipFill>
            </p:spPr>
            <p:txBody>
              <a:bodyPr/>
              <a:lstStyle/>
              <a:p>
                <a:r>
                  <a:rPr lang="zh-CN" altLang="en-US">
                    <a:noFill/>
                  </a:rPr>
                  <a:t> </a:t>
                </a:r>
              </a:p>
            </p:txBody>
          </p:sp>
        </mc:Fallback>
      </mc:AlternateContent>
      <p:pic>
        <p:nvPicPr>
          <p:cNvPr id="8" name="24解析.eps" descr="id:2147491694;FounderCES"/>
          <p:cNvPicPr/>
          <p:nvPr/>
        </p:nvPicPr>
        <p:blipFill>
          <a:blip r:embed="rId6"/>
          <a:stretch>
            <a:fillRect/>
          </a:stretch>
        </p:blipFill>
        <p:spPr>
          <a:xfrm>
            <a:off x="468145" y="4221088"/>
            <a:ext cx="802525" cy="288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3264</Words>
  <Application>WPS 演示</Application>
  <PresentationFormat>自定义</PresentationFormat>
  <Paragraphs>188</Paragraphs>
  <Slides>21</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21</vt:i4>
      </vt:variant>
    </vt:vector>
  </HeadingPairs>
  <TitlesOfParts>
    <vt:vector size="34"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398</cp:revision>
  <dcterms:created xsi:type="dcterms:W3CDTF">2020-11-06T05:24:00Z</dcterms:created>
  <dcterms:modified xsi:type="dcterms:W3CDTF">2025-06-24T01:37:23Z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E67B2B8F95F44918AFC757530F50E69F_12</vt:lpwstr>
  </property>
</Properties>
</file>